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7" r:id="rId1"/>
  </p:sldMasterIdLst>
  <p:notesMasterIdLst>
    <p:notesMasterId r:id="rId17"/>
  </p:notesMasterIdLst>
  <p:handoutMasterIdLst>
    <p:handoutMasterId r:id="rId18"/>
  </p:handoutMasterIdLst>
  <p:sldIdLst>
    <p:sldId id="270" r:id="rId2"/>
    <p:sldId id="285" r:id="rId3"/>
    <p:sldId id="286" r:id="rId4"/>
    <p:sldId id="287" r:id="rId5"/>
    <p:sldId id="288" r:id="rId6"/>
    <p:sldId id="289" r:id="rId7"/>
    <p:sldId id="290" r:id="rId8"/>
    <p:sldId id="297" r:id="rId9"/>
    <p:sldId id="293" r:id="rId10"/>
    <p:sldId id="296" r:id="rId11"/>
    <p:sldId id="298" r:id="rId12"/>
    <p:sldId id="291" r:id="rId13"/>
    <p:sldId id="295" r:id="rId14"/>
    <p:sldId id="294" r:id="rId15"/>
    <p:sldId id="29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83" autoAdjust="0"/>
    <p:restoredTop sz="82006" autoAdjust="0"/>
  </p:normalViewPr>
  <p:slideViewPr>
    <p:cSldViewPr>
      <p:cViewPr varScale="1">
        <p:scale>
          <a:sx n="90" d="100"/>
          <a:sy n="90" d="100"/>
        </p:scale>
        <p:origin x="82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4AE5C47-911D-42F9-B041-803AC6C7BFB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86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8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8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FCCE482-F277-4C68-9C23-1B9F8EA8D18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5736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37B69F-5619-448B-91D8-CB7AA8677C93}" type="slidenum">
              <a:rPr lang="en-US"/>
              <a:pPr/>
              <a:t>1</a:t>
            </a:fld>
            <a:endParaRPr 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5F2A84-DEBF-4C40-B15B-7DBB97AD0EA7}" type="slidenum">
              <a:rPr lang="en-US"/>
              <a:pPr/>
              <a:t>2</a:t>
            </a:fld>
            <a:endParaRPr lang="en-U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F94F7B-D5EB-425B-919A-56BAFCF8F9C8}" type="slidenum">
              <a:rPr lang="en-US"/>
              <a:pPr/>
              <a:t>3</a:t>
            </a:fld>
            <a:endParaRPr lang="en-US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A2B418-5C52-47A8-870D-598DCBA9EAFF}" type="slidenum">
              <a:rPr lang="en-US"/>
              <a:pPr/>
              <a:t>4</a:t>
            </a:fld>
            <a:endParaRPr lang="en-US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Indians cleared unwanted land, planted seeds, harvested --&gt; led to the birth of agriculture in the Western Hemisphere.</a:t>
            </a:r>
          </a:p>
          <a:p>
            <a:r>
              <a:rPr lang="en-US"/>
              <a:t>However Agriculture still made up a very small portion of the diet.  Indians still depended on hunting &amp; gathering for substance living.</a:t>
            </a:r>
          </a:p>
          <a:p>
            <a:r>
              <a:rPr lang="en-US"/>
              <a:t>The early crops grown included pumpkings, gourds, and beans.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639F72-9668-4313-8E33-3EC6756EA7E3}" type="slidenum">
              <a:rPr lang="en-US"/>
              <a:pPr/>
              <a:t>5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Soil fertilize in this region, water available from rain fall and a low water table.</a:t>
            </a:r>
          </a:p>
          <a:p>
            <a:r>
              <a:rPr lang="en-US"/>
              <a:t>Shift towards settlement continued to be slow during this time frame - over 2000 yrs.</a:t>
            </a:r>
          </a:p>
          <a:p>
            <a:r>
              <a:rPr lang="en-US"/>
              <a:t>Soil fertile, water from run-offs, low water table (for wells later on)</a:t>
            </a:r>
          </a:p>
          <a:p>
            <a:r>
              <a:rPr lang="en-US"/>
              <a:t>Durning this time, Indians learned to manipulate their environment by encouraging growth of certain plants, by removing competitive weeds, by clearing the land, and by planting &amp; harvesting.  </a:t>
            </a:r>
          </a:p>
          <a:p>
            <a:r>
              <a:rPr lang="en-US"/>
              <a:t>Cultivation of plants became more important as more Indian farmers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173D72-B0B4-491D-B069-CD5B54E299B4}" type="slidenum">
              <a:rPr lang="en-US"/>
              <a:pPr/>
              <a:t>6</a:t>
            </a:fld>
            <a:endParaRPr lang="en-US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Surplus of food that would sustain them through the colder season, thus leading to reduced hunting &amp; gathering activities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E406A8-8D69-4E30-86CB-72AF29A89AB4}" type="slidenum">
              <a:rPr lang="en-US"/>
              <a:pPr/>
              <a:t>7</a:t>
            </a:fld>
            <a:endParaRPr lang="en-US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Muck from drain canals were placed in raised stone terraces - soil was fertile &amp; moist allowing for excellent plant growth.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C7C0C3-EA03-4332-A4E6-F518DBE1300D}" type="slidenum">
              <a:rPr lang="en-US"/>
              <a:pPr/>
              <a:t>9</a:t>
            </a:fld>
            <a:endParaRPr lang="en-US"/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Muck from drain canals were placed in raised stone terraces - soil was fertile &amp; moist allowing for excellent plant growth.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79E888-C2F5-4802-8F54-3F2B0A5FC497}" type="slidenum">
              <a:rPr lang="en-US"/>
              <a:pPr/>
              <a:t>12</a:t>
            </a:fld>
            <a:endParaRPr lang="en-US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AEC03E-3BF9-4B78-A37D-23B79E24FBF8}" type="slidenum">
              <a:rPr lang="en-US"/>
              <a:pPr/>
              <a:t>13</a:t>
            </a:fld>
            <a:endParaRPr lang="en-US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6EAA3E-5949-4815-99BA-D489FAD04721}" type="slidenum">
              <a:rPr lang="en-US"/>
              <a:pPr/>
              <a:t>14</a:t>
            </a:fld>
            <a:endParaRPr lang="en-US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F1F40-6FB8-46C1-9F1D-ED278BA25C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C22739-5484-46EF-B140-50B5F968A1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28211-29CD-4FF5-8C2A-5FC540822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88BCC-7BEE-4097-9395-96AE606F4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0D523C-3927-4C9F-851B-F4218A7A1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46A25-6859-4622-A566-29CC2A72FA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450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B1263-F74B-49E5-8334-7D5D3D83E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A79B9-2EF0-4878-B065-6C96B13DA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13ADA9-D020-41B6-AE80-2D8393572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52122-4542-48D4-84BA-768382FD9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54A836-3789-41D7-8CE1-73C845DA9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854C3-CEEC-4A17-BEF9-3919872B2744}" type="slidenum">
              <a:rPr lang="en-US" smtClean="0"/>
              <a:pPr/>
              <a:t>‹#›</a:t>
            </a:fld>
            <a:fld id="{B1F4BC23-A165-4B7E-A729-BF7BEF0C57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145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F3DB7-C752-4A23-A877-84289E27D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345969-6310-4ADE-A4D3-07A0B48D7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EEB6B-ED10-4D7F-90D6-44352ED47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91C88-D378-4663-86A9-159EEEE97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307214-039B-45A0-B2E9-E947FA3A3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EDEBF-211C-4D61-8534-D348C91DE6C5}" type="slidenum">
              <a:rPr lang="en-US" smtClean="0"/>
              <a:pPr/>
              <a:t>‹#›</a:t>
            </a:fld>
            <a:fld id="{1C7899D2-0046-469D-ADF2-A0665C04BE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256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97FE1-1FC8-443C-8C25-6EFDC5DFE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F9D42-168D-42E3-AEC6-833FB61BFE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490AD6-9F8D-44ED-BC39-E48283649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D9BDF8-7209-4DDD-899E-84786D7B7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C561A6-2C98-4F62-97CD-EF416EA77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6992BD-14A7-4137-8438-A34429F6E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F02E2-EA34-400D-9E77-9783F4FB023C}" type="slidenum">
              <a:rPr lang="en-US" smtClean="0"/>
              <a:pPr/>
              <a:t>‹#›</a:t>
            </a:fld>
            <a:fld id="{579344D7-42DF-4F55-87EA-D79322D8EF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705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14F46-3926-4DCE-9EE0-CC3F250A6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12EDBA-1BD0-491C-B030-3837ACBE9C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397EF1-30D3-44CB-86E8-321D4C7D43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14032E-DD65-4C40-8352-E6FC6DF8B7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4F4A96-EFF6-497A-95B0-F8D30F90A8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08F7B0-B0AC-47A1-8F75-7EE4523A7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65B1AB-2ECB-4971-8D88-15FB076C2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3EB9F5-9C7E-4D71-BE80-55292886A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4C48-B88D-401F-A33C-4E6754B475FE}" type="slidenum">
              <a:rPr lang="en-US" smtClean="0"/>
              <a:pPr/>
              <a:t>‹#›</a:t>
            </a:fld>
            <a:fld id="{2FFB5565-B091-4055-90A0-4A0F2BA1F3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304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3E105-6CCE-4A49-8FFD-DE9E0CA80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6448B0-F74E-4CD4-9F5C-99EF93FF6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823905-411F-4DED-B240-E7D088B6E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B20C19-2B8B-4BC9-9E09-84447AB04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8B1AA-2A53-4D1F-BD14-19A270D76B30}" type="slidenum">
              <a:rPr lang="en-US" smtClean="0"/>
              <a:pPr/>
              <a:t>‹#›</a:t>
            </a:fld>
            <a:fld id="{55C99BF5-CB2B-4945-9A9B-5A4D6BFFF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506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4C87F9-8FE7-423F-81EF-975E6393A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5A9748-6337-4D98-B813-FD1FEA43C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3C860B-4F49-41F3-9DDE-275D126A0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ABF1D-0ADE-474E-9E4C-6D4966D703CB}" type="slidenum">
              <a:rPr lang="en-US" smtClean="0"/>
              <a:pPr/>
              <a:t>‹#›</a:t>
            </a:fld>
            <a:fld id="{DE919328-5C72-4056-AD43-0B28AC6281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739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4EDA0-CEEA-468E-85EE-91C2B22AA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29097-9ECB-496A-921E-270542542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F1481-811A-4D14-928E-559ED89F5C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6D24B-5B76-4472-8C8C-892D4490A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67D66A-954B-4AFB-8211-9995B6F9D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45DC83-63EA-4532-BBE4-9F5BF8579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F6E17-7E2F-4F61-888C-BC2D0693EC88}" type="slidenum">
              <a:rPr lang="en-US" smtClean="0"/>
              <a:pPr/>
              <a:t>‹#›</a:t>
            </a:fld>
            <a:fld id="{AFE6D7BA-BBCE-409F-B008-FE2B7839E6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03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EEA12-54A3-4514-97BA-C42DBC884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EAC321-62CE-4CB3-9E88-2387C0E857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02C42-901A-415D-83DD-C3AAD3BC5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648E3E-1C44-4DFB-8BBD-25402D55D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A4776-A1D0-4ABA-BD3D-B811F02A0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2CADFB-014F-4B72-AB4A-34DD77520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451C0-9BBC-4F1C-9B60-781AB4CFE495}" type="slidenum">
              <a:rPr lang="en-US" smtClean="0"/>
              <a:pPr/>
              <a:t>‹#›</a:t>
            </a:fld>
            <a:fld id="{245B1662-58B3-4E1C-9311-07758514D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74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8A51F-BBFC-41C8-8E6D-12F859CB9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D6E59D-7CE8-4C75-8CD0-A0BD4898E1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EAE2E-F42F-40AC-B1E1-83F984590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B7C15-71CF-4BDA-902A-D68A83F14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FB82C-C5C0-41D9-9273-E3BB0DD82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478A6-22B3-47E6-9105-6EDA27F317F0}" type="slidenum">
              <a:rPr lang="en-US" smtClean="0"/>
              <a:pPr/>
              <a:t>‹#›</a:t>
            </a:fld>
            <a:fld id="{3A0513E9-D8FC-4F11-AEDE-64F1E881A2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892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948274-751F-410E-9DEF-8D267F2841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D52D32-B646-493C-95B7-07297BA84D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F7D03E-0987-43E9-9339-E657D1E3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ACDA8-7ACF-47E0-896D-92D1CBB74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01A65-B2C6-4E41-8725-1588D1426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5637D-0CAE-43C8-828B-7B729B5D5249}" type="slidenum">
              <a:rPr lang="en-US" smtClean="0"/>
              <a:pPr/>
              <a:t>‹#›</a:t>
            </a:fld>
            <a:fld id="{78DE4E9A-4C42-49B1-BD81-320AB45BBB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486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5ECC85-9CD5-4A32-AA09-AFDE6A341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933EB-C8D7-403B-BB81-62FD32983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8653E-1F27-44B7-94BF-A366CF436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EEDEB-62BA-4DD8-9F41-69EC8A4601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D1835-D839-46FB-868D-9BE802B42B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F6E17-7E2F-4F61-888C-BC2D0693EC88}" type="slidenum">
              <a:rPr lang="en-US" smtClean="0"/>
              <a:pPr/>
              <a:t>‹#›</a:t>
            </a:fld>
            <a:fld id="{AFE6D7BA-BBCE-409F-B008-FE2B7839E6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605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685800" y="1600200"/>
            <a:ext cx="77724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12700" dist="12700" dir="13500000" algn="ctr" rotWithShape="0">
                    <a:schemeClr val="bg2">
                      <a:alpha val="99962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en-US" sz="4800" dirty="0">
                <a:latin typeface="+mj-lt"/>
                <a:ea typeface="MS Pゴシック" pitchFamily="-92" charset="-128"/>
              </a:rPr>
              <a:t>Indian Agriculture in </a:t>
            </a:r>
            <a:r>
              <a:rPr lang="en-US" sz="4800" dirty="0" err="1">
                <a:latin typeface="+mj-lt"/>
                <a:ea typeface="MS Pゴシック" pitchFamily="-92" charset="-128"/>
              </a:rPr>
              <a:t>MesoAmerica</a:t>
            </a:r>
            <a:endParaRPr lang="en-US" sz="4800" dirty="0">
              <a:latin typeface="+mj-lt"/>
              <a:ea typeface="MS Pゴシック" pitchFamily="-92" charset="-128"/>
            </a:endParaRPr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2894472" y="3657600"/>
            <a:ext cx="33550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/>
              <a:t>AG 101 – Ag &amp; The Modern World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Before European Contact…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>
          <a:xfrm>
            <a:off x="591436" y="1524000"/>
            <a:ext cx="7886700" cy="4351338"/>
          </a:xfrm>
        </p:spPr>
        <p:txBody>
          <a:bodyPr>
            <a:normAutofit/>
          </a:bodyPr>
          <a:lstStyle/>
          <a:p>
            <a:r>
              <a:rPr lang="en-US" sz="2800" dirty="0"/>
              <a:t>7000BC</a:t>
            </a:r>
          </a:p>
          <a:p>
            <a:pPr lvl="1"/>
            <a:r>
              <a:rPr lang="en-US" sz="2800" dirty="0"/>
              <a:t>Mesoamerican farmers engaged in rudimentary agriculture: seeding, cultivating, harvesting, domestication of various plants</a:t>
            </a:r>
          </a:p>
          <a:p>
            <a:r>
              <a:rPr lang="en-US" sz="2800" dirty="0"/>
              <a:t>Who were the Mesoamericans?</a:t>
            </a:r>
          </a:p>
          <a:p>
            <a:pPr lvl="1"/>
            <a:r>
              <a:rPr lang="en-US" sz="2800" dirty="0"/>
              <a:t>Indians of Central America &amp; Mexico</a:t>
            </a:r>
          </a:p>
          <a:p>
            <a:pPr lvl="1"/>
            <a:r>
              <a:rPr lang="en-US" sz="2800" dirty="0"/>
              <a:t>Mayans &amp; Aztec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8" name="Picture 4" descr="map_Ancient_Mexico_m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895600"/>
            <a:ext cx="6553200" cy="336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191" name="Picture 7" descr="mx-ma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4800600" cy="245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193" name="Rectangle 9"/>
          <p:cNvSpPr>
            <a:spLocks noChangeArrowheads="1"/>
          </p:cNvSpPr>
          <p:nvPr/>
        </p:nvSpPr>
        <p:spPr bwMode="auto">
          <a:xfrm>
            <a:off x="5562600" y="609600"/>
            <a:ext cx="3081338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/>
              <a:t>Present day Southern Mexico, Belize, Guatemala, Honduras</a:t>
            </a:r>
          </a:p>
        </p:txBody>
      </p:sp>
      <p:sp>
        <p:nvSpPr>
          <p:cNvPr id="93194" name="Oval 10"/>
          <p:cNvSpPr>
            <a:spLocks noChangeArrowheads="1"/>
          </p:cNvSpPr>
          <p:nvPr/>
        </p:nvSpPr>
        <p:spPr bwMode="auto">
          <a:xfrm rot="-2306674">
            <a:off x="4179888" y="3200400"/>
            <a:ext cx="1219200" cy="19050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95" name="Line 11"/>
          <p:cNvSpPr>
            <a:spLocks noChangeShapeType="1"/>
          </p:cNvSpPr>
          <p:nvPr/>
        </p:nvSpPr>
        <p:spPr bwMode="auto">
          <a:xfrm flipH="1" flipV="1">
            <a:off x="1676400" y="3581400"/>
            <a:ext cx="2286000" cy="4572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96" name="Rectangle 12"/>
          <p:cNvSpPr>
            <a:spLocks noChangeArrowheads="1"/>
          </p:cNvSpPr>
          <p:nvPr/>
        </p:nvSpPr>
        <p:spPr bwMode="auto">
          <a:xfrm>
            <a:off x="304800" y="2971800"/>
            <a:ext cx="19812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Tehuacan Valley;</a:t>
            </a:r>
          </a:p>
          <a:p>
            <a:r>
              <a:rPr lang="en-US" sz="2800" b="1">
                <a:solidFill>
                  <a:srgbClr val="FF0000"/>
                </a:solidFill>
              </a:rPr>
              <a:t>Aztec Empire</a:t>
            </a:r>
          </a:p>
        </p:txBody>
      </p:sp>
      <p:sp>
        <p:nvSpPr>
          <p:cNvPr id="93197" name="Oval 13"/>
          <p:cNvSpPr>
            <a:spLocks noChangeArrowheads="1"/>
          </p:cNvSpPr>
          <p:nvPr/>
        </p:nvSpPr>
        <p:spPr bwMode="auto">
          <a:xfrm>
            <a:off x="6629400" y="3276600"/>
            <a:ext cx="2209800" cy="2971800"/>
          </a:xfrm>
          <a:prstGeom prst="ellipse">
            <a:avLst/>
          </a:prstGeom>
          <a:noFill/>
          <a:ln w="444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98" name="Rectangle 14"/>
          <p:cNvSpPr>
            <a:spLocks noChangeArrowheads="1"/>
          </p:cNvSpPr>
          <p:nvPr/>
        </p:nvSpPr>
        <p:spPr bwMode="auto">
          <a:xfrm>
            <a:off x="7239000" y="5486400"/>
            <a:ext cx="946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00"/>
                </a:solidFill>
              </a:rPr>
              <a:t>Maya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7000bc-5000bc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>
          <a:xfrm>
            <a:off x="607385" y="1447800"/>
            <a:ext cx="7886700" cy="4351338"/>
          </a:xfrm>
        </p:spPr>
        <p:txBody>
          <a:bodyPr>
            <a:normAutofit/>
          </a:bodyPr>
          <a:lstStyle/>
          <a:p>
            <a:r>
              <a:rPr lang="en-US" sz="2800" dirty="0"/>
              <a:t>Depended on nomadic subsistence living </a:t>
            </a:r>
          </a:p>
          <a:p>
            <a:r>
              <a:rPr lang="en-US" sz="2800" dirty="0"/>
              <a:t>Slowly began cultivation of plants</a:t>
            </a:r>
          </a:p>
          <a:p>
            <a:pPr lvl="1"/>
            <a:r>
              <a:rPr lang="en-US" sz="2800" dirty="0"/>
              <a:t>Clear land, plant, harvest</a:t>
            </a:r>
          </a:p>
          <a:p>
            <a:pPr lvl="1"/>
            <a:r>
              <a:rPr lang="en-US" sz="2800" dirty="0"/>
              <a:t>Agriculture (purposeful growing) very small portion of diet</a:t>
            </a:r>
          </a:p>
          <a:p>
            <a:pPr lvl="1"/>
            <a:r>
              <a:rPr lang="en-US" sz="2800" dirty="0"/>
              <a:t>Crops: pumpkins, gourds, beans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1" t="15625" r="40337" b="25000"/>
          <a:stretch>
            <a:fillRect/>
          </a:stretch>
        </p:blipFill>
        <p:spPr bwMode="auto">
          <a:xfrm>
            <a:off x="1600200" y="4724400"/>
            <a:ext cx="30241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76" t="25000" r="32356" b="26563"/>
          <a:stretch>
            <a:fillRect/>
          </a:stretch>
        </p:blipFill>
        <p:spPr bwMode="auto">
          <a:xfrm>
            <a:off x="5334000" y="4724400"/>
            <a:ext cx="2595563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5000bc-3400bc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err="1"/>
              <a:t>Tehuacan</a:t>
            </a:r>
            <a:r>
              <a:rPr lang="en-US" sz="2800" dirty="0"/>
              <a:t> Valley, later dominated by Aztec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Center of agricultural development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Soil &amp; water availability ideal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Manipulation of environment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Increase in number of farmers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Gradual shift to dependence on plants, seeds &amp; fruit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Domestication of corn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Other crops: avocado, chili pepper, other bean varieties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Spring &amp; summer: planting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Autumn &amp; winter: hunting &amp; gathering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the Path to Settlement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295400"/>
            <a:ext cx="7620000" cy="4800600"/>
          </a:xfrm>
        </p:spPr>
        <p:txBody>
          <a:bodyPr>
            <a:noAutofit/>
          </a:bodyPr>
          <a:lstStyle/>
          <a:p>
            <a:r>
              <a:rPr lang="en-US" sz="2800" dirty="0"/>
              <a:t>3400bc-2300bc</a:t>
            </a:r>
          </a:p>
          <a:p>
            <a:pPr lvl="1"/>
            <a:r>
              <a:rPr lang="en-US" sz="2800" dirty="0"/>
              <a:t>Villages developed</a:t>
            </a:r>
          </a:p>
          <a:p>
            <a:pPr lvl="1"/>
            <a:r>
              <a:rPr lang="en-US" sz="2800" dirty="0"/>
              <a:t>Surplus of vegetable crops</a:t>
            </a:r>
          </a:p>
          <a:p>
            <a:pPr lvl="1"/>
            <a:r>
              <a:rPr lang="en-US" sz="2800" dirty="0"/>
              <a:t>Rudimentary seed selection led to bigger yields</a:t>
            </a:r>
          </a:p>
          <a:p>
            <a:r>
              <a:rPr lang="en-US" sz="2800" dirty="0"/>
              <a:t>2300bc-500bc</a:t>
            </a:r>
          </a:p>
          <a:p>
            <a:pPr lvl="1"/>
            <a:r>
              <a:rPr lang="en-US" sz="2800" dirty="0"/>
              <a:t>Signs of sedentary lifestyle led to:</a:t>
            </a:r>
          </a:p>
          <a:p>
            <a:pPr lvl="2"/>
            <a:r>
              <a:rPr lang="en-US" sz="2800" dirty="0"/>
              <a:t>Intense cultivation, farming on larger fields</a:t>
            </a:r>
          </a:p>
          <a:p>
            <a:pPr lvl="2"/>
            <a:r>
              <a:rPr lang="en-US" sz="2800" dirty="0"/>
              <a:t>Crops: lima beans, squash, tobacco, cotton, sunflower, tomatoes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Mayan People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447800"/>
            <a:ext cx="8229600" cy="4876800"/>
          </a:xfrm>
        </p:spPr>
        <p:txBody>
          <a:bodyPr>
            <a:normAutofit/>
          </a:bodyPr>
          <a:lstStyle/>
          <a:p>
            <a:r>
              <a:rPr lang="en-US" sz="2800" dirty="0"/>
              <a:t>Developed complex agricultural economy in the rain forest by 1200BC</a:t>
            </a:r>
          </a:p>
          <a:p>
            <a:r>
              <a:rPr lang="en-US" sz="2800" dirty="0"/>
              <a:t>By 500BC agriculture became primary food source</a:t>
            </a:r>
          </a:p>
          <a:p>
            <a:r>
              <a:rPr lang="en-US" sz="2800" dirty="0"/>
              <a:t>Agricultural practice of </a:t>
            </a:r>
          </a:p>
          <a:p>
            <a:pPr marL="114300" indent="0">
              <a:buNone/>
            </a:pPr>
            <a:r>
              <a:rPr lang="en-US" sz="2800" dirty="0"/>
              <a:t> “slash &amp; burn” method</a:t>
            </a:r>
          </a:p>
          <a:p>
            <a:pPr lvl="1"/>
            <a:r>
              <a:rPr lang="en-US" sz="2800" dirty="0"/>
              <a:t>Shallow topsoil lead to </a:t>
            </a:r>
          </a:p>
          <a:p>
            <a:pPr marL="411480" lvl="1" indent="0">
              <a:buNone/>
            </a:pPr>
            <a:r>
              <a:rPr lang="en-US" sz="2800" dirty="0"/>
              <a:t>quick nutrient depletion</a:t>
            </a:r>
          </a:p>
          <a:p>
            <a:pPr lvl="1"/>
            <a:r>
              <a:rPr lang="en-US" sz="2800" dirty="0"/>
              <a:t>Practiced soil rotation, </a:t>
            </a:r>
          </a:p>
          <a:p>
            <a:pPr marL="342900" lvl="1" indent="0">
              <a:buNone/>
            </a:pPr>
            <a:r>
              <a:rPr lang="en-US" sz="2800" dirty="0"/>
              <a:t>some lasting several years</a:t>
            </a:r>
          </a:p>
          <a:p>
            <a:pPr>
              <a:buFont typeface="Wingdings" pitchFamily="-112" charset="2"/>
              <a:buNone/>
            </a:pPr>
            <a:endParaRPr lang="en-US" sz="2800" dirty="0"/>
          </a:p>
          <a:p>
            <a:pPr lvl="1"/>
            <a:endParaRPr lang="en-US" sz="2800" dirty="0"/>
          </a:p>
        </p:txBody>
      </p:sp>
      <p:pic>
        <p:nvPicPr>
          <p:cNvPr id="4" name="Picture 3" descr="http://www.sas.upenn.edu/~cerickso/Dan2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403" y="3276600"/>
            <a:ext cx="3258947" cy="2358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Mayan Agriculture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31087"/>
            <a:ext cx="7013355" cy="452596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Calibri (Body)"/>
              </a:rPr>
              <a:t>Mayans:</a:t>
            </a:r>
          </a:p>
          <a:p>
            <a:pPr lvl="1"/>
            <a:r>
              <a:rPr lang="en-US" sz="2800" dirty="0">
                <a:latin typeface="Calibri (Body)"/>
              </a:rPr>
              <a:t>The Maya cultivated swampy land using a system of raised fields and canals</a:t>
            </a:r>
          </a:p>
          <a:p>
            <a:pPr lvl="2"/>
            <a:r>
              <a:rPr lang="en-US" sz="2800" dirty="0">
                <a:latin typeface="Calibri (Body)"/>
              </a:rPr>
              <a:t>low maintenance and extremely productive</a:t>
            </a:r>
          </a:p>
        </p:txBody>
      </p:sp>
      <p:pic>
        <p:nvPicPr>
          <p:cNvPr id="10242" name="Picture 2" descr="http://3.bp.blogspot.com/_QgTIbFilNZc/S_x3gJlIaMI/AAAAAAAABBQ/ImkG9yGm6VU/s1600/maya_agri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49"/>
          <a:stretch/>
        </p:blipFill>
        <p:spPr bwMode="auto">
          <a:xfrm>
            <a:off x="5486400" y="3258147"/>
            <a:ext cx="2765740" cy="327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www.waterplanetadventures.com/images/anthro%20temp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03" y="3681012"/>
            <a:ext cx="3917478" cy="2849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848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Mayan People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876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Raised swamplands for agriculture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Dug drain canals &amp; built raised stone terraces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Developed extensive hillside terraces</a:t>
            </a:r>
          </a:p>
          <a:p>
            <a:pPr lvl="1">
              <a:lnSpc>
                <a:spcPct val="90000"/>
              </a:lnSpc>
            </a:pPr>
            <a:endParaRPr lang="en-US" sz="2800" dirty="0"/>
          </a:p>
        </p:txBody>
      </p:sp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336550" y="42592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108550" name="Picture 10" descr="http://acapulcotraveller.info/pics/16-3085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2932266"/>
            <a:ext cx="2609850" cy="361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http://acapulcotraveller.info/pics/16-3656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077371"/>
            <a:ext cx="2295148" cy="361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975" y="100507"/>
            <a:ext cx="7886700" cy="1325563"/>
          </a:xfrm>
        </p:spPr>
        <p:txBody>
          <a:bodyPr/>
          <a:lstStyle/>
          <a:p>
            <a:r>
              <a:rPr lang="en-US" dirty="0"/>
              <a:t>Aztec, Incan &amp; Mayan Cultures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90623" y="1337322"/>
            <a:ext cx="8686800" cy="4068763"/>
          </a:xfrm>
        </p:spPr>
        <p:txBody>
          <a:bodyPr>
            <a:normAutofit/>
          </a:bodyPr>
          <a:lstStyle/>
          <a:p>
            <a:r>
              <a:rPr lang="en-US" sz="2800" dirty="0"/>
              <a:t>Farmed using hand tools</a:t>
            </a:r>
          </a:p>
          <a:p>
            <a:r>
              <a:rPr lang="en-US" sz="2800" dirty="0"/>
              <a:t>Cultivated maize, beans, squash,</a:t>
            </a:r>
          </a:p>
          <a:p>
            <a:pPr marL="0" indent="0">
              <a:buNone/>
            </a:pPr>
            <a:r>
              <a:rPr lang="en-US" sz="2800" dirty="0"/>
              <a:t>    as well as most native crops</a:t>
            </a:r>
          </a:p>
          <a:p>
            <a:endParaRPr lang="en-US" sz="2800" b="1" dirty="0"/>
          </a:p>
          <a:p>
            <a:r>
              <a:rPr lang="en-US" sz="2800" b="1" dirty="0"/>
              <a:t>Aztecs:</a:t>
            </a:r>
          </a:p>
          <a:p>
            <a:pPr lvl="1"/>
            <a:r>
              <a:rPr lang="en-US" sz="2800" dirty="0"/>
              <a:t>Experts in irrigation and reclamation of swampland</a:t>
            </a:r>
          </a:p>
          <a:p>
            <a:endParaRPr lang="en-US" sz="2800" dirty="0"/>
          </a:p>
        </p:txBody>
      </p:sp>
      <p:pic>
        <p:nvPicPr>
          <p:cNvPr id="9222" name="Picture 6" descr="http://wikis.lib.ncsu.edu/images/f/f3/Chinampa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3" t="14666" r="9588"/>
          <a:stretch/>
        </p:blipFill>
        <p:spPr bwMode="auto">
          <a:xfrm>
            <a:off x="5534315" y="1276429"/>
            <a:ext cx="3239710" cy="238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wikis.lib.ncsu.edu/images/0/05/Aztecaqueduct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315" y="4683882"/>
            <a:ext cx="2981035" cy="158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://northeasternpermaculture.wikispaces.com/file/view/chinampasImage.jpg/34954353/chinampasIma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23" y="4343400"/>
            <a:ext cx="4099800" cy="226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247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Incan Agriculture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34" y="1273884"/>
            <a:ext cx="7886700" cy="4351338"/>
          </a:xfrm>
        </p:spPr>
        <p:txBody>
          <a:bodyPr>
            <a:normAutofit/>
          </a:bodyPr>
          <a:lstStyle/>
          <a:p>
            <a:r>
              <a:rPr lang="en-US" sz="2800" dirty="0"/>
              <a:t>Incans:</a:t>
            </a:r>
          </a:p>
          <a:p>
            <a:pPr lvl="1"/>
            <a:r>
              <a:rPr lang="en-US" sz="2800" dirty="0"/>
              <a:t>Society based on Agriculture</a:t>
            </a:r>
          </a:p>
          <a:p>
            <a:pPr lvl="1"/>
            <a:r>
              <a:rPr lang="en-US" sz="2800" dirty="0"/>
              <a:t>Cultivated on Terraces</a:t>
            </a:r>
          </a:p>
          <a:p>
            <a:pPr lvl="1"/>
            <a:r>
              <a:rPr lang="en-US" sz="2800" dirty="0"/>
              <a:t>Used hand tools</a:t>
            </a:r>
          </a:p>
          <a:p>
            <a:pPr lvl="1"/>
            <a:r>
              <a:rPr lang="en-US" sz="2800" dirty="0"/>
              <a:t>Used Llamas as animal </a:t>
            </a:r>
          </a:p>
          <a:p>
            <a:pPr marL="342900" lvl="1" indent="0">
              <a:buNone/>
            </a:pPr>
            <a:r>
              <a:rPr lang="en-US" sz="2800" dirty="0"/>
              <a:t>   labor to haul</a:t>
            </a:r>
          </a:p>
          <a:p>
            <a:endParaRPr lang="en-US" sz="2800" dirty="0"/>
          </a:p>
        </p:txBody>
      </p:sp>
      <p:pic>
        <p:nvPicPr>
          <p:cNvPr id="8198" name="Picture 6" descr="http://ancientfoods.files.wordpress.com/2011/06/llama-incas-278x225.jpg?w=325&amp;h=29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267200"/>
            <a:ext cx="264795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www.peru-travel-confidential.com/image-files/second-inca-agriculture-meth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143000"/>
            <a:ext cx="2952750" cy="4040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563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Mesoamerican Farmers</a:t>
            </a:r>
            <a:br>
              <a:rPr lang="en-US" dirty="0"/>
            </a:br>
            <a:r>
              <a:rPr lang="en-US" dirty="0"/>
              <a:t>500BC-1600AD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5334000" cy="4114800"/>
          </a:xfrm>
        </p:spPr>
        <p:txBody>
          <a:bodyPr/>
          <a:lstStyle/>
          <a:p>
            <a:r>
              <a:rPr lang="en-US" sz="3200" dirty="0"/>
              <a:t>Full time farmers</a:t>
            </a:r>
          </a:p>
          <a:p>
            <a:pPr lvl="1"/>
            <a:r>
              <a:rPr lang="en-US" sz="2800" dirty="0"/>
              <a:t>Nutritional staples: squash, bean, corn (primarily a vegetarian diet)</a:t>
            </a:r>
          </a:p>
          <a:p>
            <a:pPr lvl="1"/>
            <a:r>
              <a:rPr lang="en-US" sz="2800" dirty="0"/>
              <a:t>Skillful plant breeders: increased yield (i.e. corn)</a:t>
            </a:r>
          </a:p>
          <a:p>
            <a:pPr lvl="1"/>
            <a:r>
              <a:rPr lang="en-US" sz="2800" dirty="0"/>
              <a:t>Manual labor with stone tools</a:t>
            </a:r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101380" name="Picture 4" descr="http://www.precolumbianwomen.com/images/inca-labor.1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883015"/>
            <a:ext cx="3200400" cy="4072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4" name="Picture 8" descr="http://www.peru-travel-confidential.com/image-files/second-inca-agriculture-meth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565" y="1295400"/>
            <a:ext cx="3874476" cy="5301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Mesoamerican Farmers</a:t>
            </a:r>
            <a:br>
              <a:rPr lang="en-US"/>
            </a:br>
            <a:r>
              <a:rPr lang="en-US"/>
              <a:t>500bc-1600ad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790700"/>
            <a:ext cx="5486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/>
              <a:t>Developed sophisticated land use systems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Basis for highly productive agricultural economy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Sophisticated irrigation systems: dams, channels, underground wells)</a:t>
            </a:r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Mesoamerican Farmers</a:t>
            </a:r>
            <a:br>
              <a:rPr lang="en-US" dirty="0"/>
            </a:br>
            <a:r>
              <a:rPr lang="en-US" dirty="0"/>
              <a:t>500BC-1600AD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80772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Establishment of agrarian-based civilization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Permanent villages, distinctive culture, trade, government, textiles (animal wool)</a:t>
            </a:r>
          </a:p>
        </p:txBody>
      </p:sp>
      <p:pic>
        <p:nvPicPr>
          <p:cNvPr id="4" name="Picture 3" descr="http://www.marc.ucsb.edu/elpilar/archeology/images/misc/Illustration_El_Pilar_vill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276600"/>
            <a:ext cx="3695700" cy="2707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 American Native Tribes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1600"/>
            <a:ext cx="7886700" cy="4351338"/>
          </a:xfrm>
        </p:spPr>
        <p:txBody>
          <a:bodyPr>
            <a:normAutofit/>
          </a:bodyPr>
          <a:lstStyle/>
          <a:p>
            <a:r>
              <a:rPr lang="en-US" sz="2800" dirty="0"/>
              <a:t>Pueblo tribes of Southwest had adobe homes and built complex irrigation systems</a:t>
            </a:r>
          </a:p>
          <a:p>
            <a:endParaRPr lang="en-US" sz="2800" dirty="0"/>
          </a:p>
          <a:p>
            <a:r>
              <a:rPr lang="en-US" sz="2800" dirty="0"/>
              <a:t>Though not as advanced as Aztec, Maya or Inca civilizations</a:t>
            </a:r>
          </a:p>
        </p:txBody>
      </p:sp>
      <p:pic>
        <p:nvPicPr>
          <p:cNvPr id="11266" name="Picture 2" descr="http://www.nps.gov/grca/photosmultimedia/images/painting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576357"/>
            <a:ext cx="4025864" cy="291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483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1254</TotalTime>
  <Words>679</Words>
  <Application>Microsoft Office PowerPoint</Application>
  <PresentationFormat>On-screen Show (4:3)</PresentationFormat>
  <Paragraphs>107</Paragraphs>
  <Slides>15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ＭＳ Ｐゴシック</vt:lpstr>
      <vt:lpstr>Arial</vt:lpstr>
      <vt:lpstr>Calibri</vt:lpstr>
      <vt:lpstr>Calibri (Body)</vt:lpstr>
      <vt:lpstr>Calibri Light</vt:lpstr>
      <vt:lpstr>MS Pゴシック</vt:lpstr>
      <vt:lpstr>Wingdings</vt:lpstr>
      <vt:lpstr>Office Theme</vt:lpstr>
      <vt:lpstr>PowerPoint Presentation</vt:lpstr>
      <vt:lpstr>Before European Contact…</vt:lpstr>
      <vt:lpstr>PowerPoint Presentation</vt:lpstr>
      <vt:lpstr>7000bc-5000bc</vt:lpstr>
      <vt:lpstr>5000bc-3400bc</vt:lpstr>
      <vt:lpstr>On the Path to Settlement</vt:lpstr>
      <vt:lpstr>Mayan People</vt:lpstr>
      <vt:lpstr>Mayan Agriculture</vt:lpstr>
      <vt:lpstr>Mayan People</vt:lpstr>
      <vt:lpstr>Aztec, Incan &amp; Mayan Cultures</vt:lpstr>
      <vt:lpstr>Incan Agriculture</vt:lpstr>
      <vt:lpstr>Mesoamerican Farmers 500BC-1600AD</vt:lpstr>
      <vt:lpstr>Mesoamerican Farmers 500bc-1600ad</vt:lpstr>
      <vt:lpstr>Mesoamerican Farmers 500BC-1600AD</vt:lpstr>
      <vt:lpstr>North American Native Tribes</vt:lpstr>
    </vt:vector>
  </TitlesOfParts>
  <Company>Joyce Jong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Seeds of Global Civilization</dc:title>
  <dc:creator>Joyce Jong</dc:creator>
  <cp:lastModifiedBy>Maggie Earle</cp:lastModifiedBy>
  <cp:revision>29</cp:revision>
  <cp:lastPrinted>2011-10-06T09:00:06Z</cp:lastPrinted>
  <dcterms:created xsi:type="dcterms:W3CDTF">2011-10-04T04:40:18Z</dcterms:created>
  <dcterms:modified xsi:type="dcterms:W3CDTF">2018-08-06T15:26:59Z</dcterms:modified>
</cp:coreProperties>
</file>